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8" r:id="rId3"/>
    <p:sldId id="261" r:id="rId4"/>
    <p:sldId id="259" r:id="rId5"/>
    <p:sldId id="262" r:id="rId6"/>
    <p:sldId id="263" r:id="rId7"/>
    <p:sldId id="282" r:id="rId8"/>
    <p:sldId id="277" r:id="rId9"/>
    <p:sldId id="284" r:id="rId10"/>
    <p:sldId id="266" r:id="rId11"/>
    <p:sldId id="267" r:id="rId12"/>
    <p:sldId id="271" r:id="rId13"/>
    <p:sldId id="272" r:id="rId14"/>
    <p:sldId id="275" r:id="rId15"/>
    <p:sldId id="273" r:id="rId16"/>
    <p:sldId id="285" r:id="rId17"/>
    <p:sldId id="286" r:id="rId18"/>
    <p:sldId id="287" r:id="rId19"/>
    <p:sldId id="289" r:id="rId20"/>
    <p:sldId id="292" r:id="rId21"/>
    <p:sldId id="288" r:id="rId22"/>
    <p:sldId id="290" r:id="rId23"/>
    <p:sldId id="294" r:id="rId24"/>
    <p:sldId id="295" r:id="rId25"/>
    <p:sldId id="296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593" autoAdjust="0"/>
    <p:restoredTop sz="86380" autoAdjust="0"/>
  </p:normalViewPr>
  <p:slideViewPr>
    <p:cSldViewPr snapToGrid="0">
      <p:cViewPr varScale="1">
        <p:scale>
          <a:sx n="79" d="100"/>
          <a:sy n="79" d="100"/>
        </p:scale>
        <p:origin x="-114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B7BF8-47AF-4FD1-896B-9D6B4E122E58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76478-236A-408E-8B07-F47CFECDF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olive tree was planted on the rock of Acropolis. A gift of the city's patron goddess, Athena.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olives are harvested by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used to be a village Press</a:t>
            </a:r>
            <a:r>
              <a:rPr lang="en-US" baseline="0" dirty="0" smtClean="0"/>
              <a:t> serving family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pips of the fruit are pulverized to power the Mill; pruned</a:t>
            </a:r>
            <a:r>
              <a:rPr lang="en-US" baseline="0" dirty="0" smtClean="0"/>
              <a:t> branches and fallen leaves are used as fertilizer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Spreading its seeds to hills and valleys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foothills south of Sparta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all the way to the 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400</a:t>
            </a:r>
            <a:r>
              <a:rPr lang="en-US" baseline="0" dirty="0" smtClean="0"/>
              <a:t> families grow their own under the Co-op’s expert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6478-236A-408E-8B07-F47CFECDF7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0CC9BE-DDA4-442F-BD0B-4E1DD88556A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3E518C-2547-4BD0-8ECF-E92F452CB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h/vp9evkoyzrj4ctk/AAD5cm8dHb2Bi4iUFRC0dnDGa?dl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57150"/>
            <a:ext cx="9855200" cy="674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525" y="5915025"/>
            <a:ext cx="919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The olive tree was planted on the rock of Acropolis. A gift of the city's patron goddess, Athena.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7685" y="1130479"/>
            <a:ext cx="6149473" cy="4612105"/>
          </a:xfrm>
        </p:spPr>
      </p:pic>
      <p:sp>
        <p:nvSpPr>
          <p:cNvPr id="3" name="TextBox 2"/>
          <p:cNvSpPr txBox="1"/>
          <p:nvPr/>
        </p:nvSpPr>
        <p:spPr>
          <a:xfrm>
            <a:off x="5419725" y="3667125"/>
            <a:ext cx="39646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The olives are handpicked off the trees</a:t>
            </a:r>
            <a:endParaRPr lang="el-G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7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386890"/>
            <a:ext cx="8123422" cy="6092567"/>
          </a:xfrm>
        </p:spPr>
      </p:pic>
      <p:sp>
        <p:nvSpPr>
          <p:cNvPr id="3" name="TextBox 2"/>
          <p:cNvSpPr txBox="1"/>
          <p:nvPr/>
        </p:nvSpPr>
        <p:spPr>
          <a:xfrm>
            <a:off x="8889834" y="6021805"/>
            <a:ext cx="276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Under our watchful eye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9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2471" y="1007645"/>
            <a:ext cx="6328611" cy="4746458"/>
          </a:xfrm>
        </p:spPr>
      </p:pic>
      <p:sp>
        <p:nvSpPr>
          <p:cNvPr id="3" name="TextBox 2"/>
          <p:cNvSpPr txBox="1"/>
          <p:nvPr/>
        </p:nvSpPr>
        <p:spPr>
          <a:xfrm>
            <a:off x="5426242" y="6160168"/>
            <a:ext cx="536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And trucked away in baskets </a:t>
            </a:r>
            <a:r>
              <a:rPr lang="en-US" sz="2000" b="1" smtClean="0">
                <a:solidFill>
                  <a:schemeClr val="accent4"/>
                </a:solidFill>
              </a:rPr>
              <a:t>to the Mill 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4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1" y="186539"/>
            <a:ext cx="8584466" cy="6438349"/>
          </a:xfrm>
        </p:spPr>
      </p:pic>
      <p:sp>
        <p:nvSpPr>
          <p:cNvPr id="3" name="TextBox 2"/>
          <p:cNvSpPr txBox="1"/>
          <p:nvPr/>
        </p:nvSpPr>
        <p:spPr>
          <a:xfrm>
            <a:off x="9212680" y="5597691"/>
            <a:ext cx="2652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At different stages of 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maturity  for different 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tastes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3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5" y="170651"/>
            <a:ext cx="8277726" cy="6208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7450" y="6364206"/>
            <a:ext cx="5725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What used to be a village Press serving family needs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2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7" y="251893"/>
            <a:ext cx="9853863" cy="6389917"/>
          </a:xfrm>
        </p:spPr>
      </p:pic>
      <p:sp>
        <p:nvSpPr>
          <p:cNvPr id="3" name="TextBox 2"/>
          <p:cNvSpPr txBox="1"/>
          <p:nvPr/>
        </p:nvSpPr>
        <p:spPr>
          <a:xfrm>
            <a:off x="5762624" y="345406"/>
            <a:ext cx="42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Is now an industrial Mill on the Estate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33" y="397044"/>
            <a:ext cx="4371492" cy="58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29175" y="2571750"/>
            <a:ext cx="70420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endParaRPr lang="en-US" sz="1600" u="sng" dirty="0" smtClean="0">
              <a:hlinkClick r:id="rId4"/>
            </a:endParaRPr>
          </a:p>
          <a:p>
            <a:r>
              <a:rPr lang="en-US" sz="1600" u="sng" dirty="0" smtClean="0">
                <a:hlinkClick r:id="rId4"/>
              </a:rPr>
              <a:t>https://www.dropbox.com/sh/vp9evkoyzrj4ctk/AAD5cm8dHb2Bi4iUFRC0dnDGa?dl=0</a:t>
            </a:r>
            <a:r>
              <a:rPr lang="el-GR" sz="1600" dirty="0" smtClean="0"/>
              <a:t> </a:t>
            </a:r>
            <a:endParaRPr lang="el-G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2219325"/>
            <a:ext cx="52578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crop is met by the Co-op Manager and me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to be milled into olive oil (video)</a:t>
            </a:r>
            <a:endParaRPr lang="el-G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056" y="127362"/>
            <a:ext cx="4136844" cy="5505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500" y="4905375"/>
            <a:ext cx="712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Sustainability also means an onsite Recycling Plant and Waste Treatment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87" y="190500"/>
            <a:ext cx="4373418" cy="5826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300" y="5372100"/>
            <a:ext cx="6187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pips of the fruit are pulverized to power the Mill.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Pruned branches and fallen leaves are used as fertilizer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www.bienna.gr/files/topos/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6116" y="962527"/>
            <a:ext cx="10383252" cy="55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164" y="285521"/>
            <a:ext cx="10663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Tucked 2000 feet above the Mediterranean lies our Cretan PDO, our second source of Extra Virgin</a:t>
            </a:r>
            <a:endParaRPr lang="el-G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6" y="304991"/>
            <a:ext cx="4409152" cy="58818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299948"/>
            <a:ext cx="4439652" cy="588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6622" y="6274910"/>
            <a:ext cx="537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And grew old over centuries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40658"/>
            <a:ext cx="3220065" cy="2934928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Pictured here with the Cretan Co-op’s President in front of onsite storage tanks</a:t>
            </a:r>
            <a:b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el-GR" sz="2000" dirty="0">
              <a:latin typeface="+mn-lt"/>
            </a:endParaRPr>
          </a:p>
        </p:txBody>
      </p:sp>
      <p:pic>
        <p:nvPicPr>
          <p:cNvPr id="1026" name="Picture 2" descr="C:\Users\USER\Desktop\New folder\20190711_1258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07858" y="725129"/>
            <a:ext cx="6390968" cy="533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vusCo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371474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90625" y="6010275"/>
            <a:ext cx="8443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annual harvest is tested at the Beaufort S.C. Farmers Market and various gourmet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Groceries in the Carolinas under our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Corvus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brand, poured out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fustis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AppData\Local\Microsoft\Windows\INetCache\Content.Outlook\V073PJNH\20190413_11304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832" y="286752"/>
            <a:ext cx="9000122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88168" y="6180892"/>
            <a:ext cx="96784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team is delighted with two out of three customers refilling their bottles every week.</a:t>
            </a:r>
            <a:endParaRPr lang="el-G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8504" y="5648632"/>
            <a:ext cx="395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We started supplying universities with their annual EVOO demand.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58" y="412955"/>
            <a:ext cx="5953432" cy="59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0625" y="6010275"/>
            <a:ext cx="8644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College students learn to appreciate the value of Olive Oil in their meal plans.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877" y="239660"/>
            <a:ext cx="9482559" cy="56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3920" y="6070433"/>
            <a:ext cx="890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95%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Olive Oil consumed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 the USA is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imported. Where is yours coming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.?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857" y="225648"/>
            <a:ext cx="9556956" cy="573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09133" y="278251"/>
          <a:ext cx="3348520" cy="768885"/>
        </p:xfrm>
        <a:graphic>
          <a:graphicData uri="http://schemas.openxmlformats.org/drawingml/2006/table">
            <a:tbl>
              <a:tblPr/>
              <a:tblGrid>
                <a:gridCol w="3348520"/>
              </a:tblGrid>
              <a:tr h="76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OLIVE OIL SELECTIONS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857885"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Product Information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57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44994" y="1209370"/>
          <a:ext cx="7639664" cy="5368417"/>
        </p:xfrm>
        <a:graphic>
          <a:graphicData uri="http://schemas.openxmlformats.org/drawingml/2006/table">
            <a:tbl>
              <a:tblPr/>
              <a:tblGrid>
                <a:gridCol w="2790677"/>
                <a:gridCol w="4848987"/>
              </a:tblGrid>
              <a:tr h="362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Brand Name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Moleon</a:t>
                      </a:r>
                      <a:r>
                        <a:rPr lang="en-GB" sz="1200" b="1">
                          <a:latin typeface="Arial"/>
                          <a:ea typeface="Times New Roman"/>
                          <a:cs typeface="Times New Roman"/>
                        </a:rPr>
                        <a:t>, Corvus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428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Products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Extra Virgin Olive Oil, Unfiltered, Early Harvest &amp; Premium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03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Origin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Molai, Peloponese &amp; Viane, Crete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36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Varietal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Koroneiki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50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Cultivation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Ecological, Sustainable, Traceable 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37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Pressed/Stored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At the Co-op Estate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41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Extra Virgin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Unblended, Unfiltered 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46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Acidity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0,28% (15 year average)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428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Organoleptic 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Fruity (5), Pungent (3,5), Bitter (4); No Faults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395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Other Attributes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High polyphenols; longer shelf life (2+ years)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44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Annual Production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2,000 + metric tons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428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Packaging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3L and 5L cans, plus bottles or tins to order; all in cases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37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Shipping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In pallet or container; door-to-door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42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Price Point €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Auction price at the Co-op + processing and shipping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  <a:tr h="338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Last Update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January 2020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2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60" y="290944"/>
            <a:ext cx="8515557" cy="6386668"/>
          </a:xfrm>
        </p:spPr>
      </p:pic>
      <p:sp>
        <p:nvSpPr>
          <p:cNvPr id="3" name="TextBox 2"/>
          <p:cNvSpPr txBox="1"/>
          <p:nvPr/>
        </p:nvSpPr>
        <p:spPr>
          <a:xfrm>
            <a:off x="1924050" y="638175"/>
            <a:ext cx="459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Spreading its seeds from hills and valleys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4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9" y="323484"/>
            <a:ext cx="4664741" cy="6222765"/>
          </a:xfrm>
        </p:spPr>
      </p:pic>
      <p:sp>
        <p:nvSpPr>
          <p:cNvPr id="3" name="TextBox 2"/>
          <p:cNvSpPr txBox="1"/>
          <p:nvPr/>
        </p:nvSpPr>
        <p:spPr>
          <a:xfrm>
            <a:off x="6065420" y="6136105"/>
            <a:ext cx="374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To the county’s shores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3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70" y="456700"/>
            <a:ext cx="9096041" cy="6124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0569" y="835694"/>
            <a:ext cx="3593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On the foothills south of Sparta</a:t>
            </a:r>
            <a:endParaRPr lang="el-G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6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2" y="256672"/>
            <a:ext cx="9240253" cy="6442911"/>
          </a:xfrm>
        </p:spPr>
      </p:pic>
      <p:sp>
        <p:nvSpPr>
          <p:cNvPr id="3" name="TextBox 2"/>
          <p:cNvSpPr txBox="1"/>
          <p:nvPr/>
        </p:nvSpPr>
        <p:spPr>
          <a:xfrm>
            <a:off x="1849855" y="681288"/>
            <a:ext cx="2939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And all the way to the sea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9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3925" y="225049"/>
            <a:ext cx="10527631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6403" y="488783"/>
            <a:ext cx="7453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400 families grow their own under the Co-op’s expert Management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63" y="288757"/>
            <a:ext cx="9986211" cy="5923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499" y="6303545"/>
            <a:ext cx="4140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The celebrated lifeline of generations</a:t>
            </a:r>
            <a:endParaRPr lang="el-G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5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066" y="1093362"/>
            <a:ext cx="6003697" cy="4502773"/>
          </a:xfrm>
        </p:spPr>
      </p:pic>
      <p:sp>
        <p:nvSpPr>
          <p:cNvPr id="3" name="TextBox 2"/>
          <p:cNvSpPr txBox="1"/>
          <p:nvPr/>
        </p:nvSpPr>
        <p:spPr>
          <a:xfrm>
            <a:off x="5347034" y="5636294"/>
            <a:ext cx="5791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Fruit fly traps replaced pesticide spraying a long time ago</a:t>
            </a:r>
          </a:p>
        </p:txBody>
      </p:sp>
    </p:spTree>
    <p:extLst>
      <p:ext uri="{BB962C8B-B14F-4D97-AF65-F5344CB8AC3E}">
        <p14:creationId xmlns="" xmlns:p14="http://schemas.microsoft.com/office/powerpoint/2010/main" val="26353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</TotalTime>
  <Words>535</Words>
  <Application>Microsoft Office PowerPoint</Application>
  <PresentationFormat>Custom</PresentationFormat>
  <Paragraphs>124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Pictured here with the Cretan Co-op’s President in front of onsite storage tanks  </vt:lpstr>
      <vt:lpstr>Slide 21</vt:lpstr>
      <vt:lpstr>Slide 22</vt:lpstr>
      <vt:lpstr>Slide 23</vt:lpstr>
      <vt:lpstr>Slide 24</vt:lpstr>
      <vt:lpstr>Slide 25</vt:lpstr>
      <vt:lpstr>Slide 26</vt:lpstr>
    </vt:vector>
  </TitlesOfParts>
  <Company>USCB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ERICA</dc:creator>
  <cp:lastModifiedBy>Jo</cp:lastModifiedBy>
  <cp:revision>38</cp:revision>
  <dcterms:created xsi:type="dcterms:W3CDTF">2018-04-26T19:05:09Z</dcterms:created>
  <dcterms:modified xsi:type="dcterms:W3CDTF">2020-03-09T11:41:17Z</dcterms:modified>
</cp:coreProperties>
</file>